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Proxima Nova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Alfa Slab One"/>
      <p:regular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ProximaNova-regular.fntdata"/><Relationship Id="rId34" Type="http://schemas.openxmlformats.org/officeDocument/2006/relationships/font" Target="fonts/Raleway-boldItalic.fntdata"/><Relationship Id="rId37" Type="http://schemas.openxmlformats.org/officeDocument/2006/relationships/font" Target="fonts/ProximaNova-italic.fntdata"/><Relationship Id="rId36" Type="http://schemas.openxmlformats.org/officeDocument/2006/relationships/font" Target="fonts/ProximaNova-bold.fntdata"/><Relationship Id="rId39" Type="http://schemas.openxmlformats.org/officeDocument/2006/relationships/font" Target="fonts/Roboto-regular.fntdata"/><Relationship Id="rId38" Type="http://schemas.openxmlformats.org/officeDocument/2006/relationships/font" Target="fonts/ProximaNova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lfaSlabOne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ed486a6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ed486a6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ed486a6a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ed486a6a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ed486a6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ed486a6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eea90b3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eea90b3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eea90b33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eea90b33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eea90b33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eea90b33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eea90b33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eea90b33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eea90b33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eea90b33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eea90b334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eea90b33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eea90b33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eea90b33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ed486a6af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ed486a6af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eea90b33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eea90b33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eea90b33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eea90b33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eea90b33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eea90b33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eea90b33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eea90b33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eea90b33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eea90b33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ed486a6af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ed486a6af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ed486a6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ed486a6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ed486a6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ed486a6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f009fa9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f009fa9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f009fa9b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f009fa9b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f009fa9b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f009fa9b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ed486a6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ed486a6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ed486a6af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ed486a6af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 rot="254369">
            <a:off x="3871013" y="1231044"/>
            <a:ext cx="1406078" cy="118636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7" name="Google Shape;67;p16"/>
          <p:cNvSpPr txBox="1"/>
          <p:nvPr>
            <p:ph idx="3" type="body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dget - Mobile">
  <p:cSld name="BLANK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2137950" y="1973175"/>
            <a:ext cx="12819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dget - Tablet">
  <p:cSld name="BLANK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752950" y="1475875"/>
            <a:ext cx="12819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2315100" y="3038363"/>
            <a:ext cx="45138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2071950" y="1626937"/>
            <a:ext cx="50001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E0FZ_gVmA1w" TargetMode="External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ctrTitle"/>
          </p:nvPr>
        </p:nvSpPr>
        <p:spPr>
          <a:xfrm>
            <a:off x="524925" y="2086900"/>
            <a:ext cx="8219400" cy="16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OOM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 SQUARE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4429901" y="3130525"/>
            <a:ext cx="4714200" cy="1926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0000"/>
                </a:solidFill>
              </a:rPr>
              <a:t>GROUP 1</a:t>
            </a:r>
            <a:endParaRPr b="1" sz="2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</a:rPr>
              <a:t>IIB2019024  - GAJJALA DEEPAK</a:t>
            </a:r>
            <a:endParaRPr b="1"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</a:rPr>
              <a:t>IIT2019203  - KRISHNA KAIPA</a:t>
            </a:r>
            <a:endParaRPr b="1"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</a:rPr>
              <a:t>IIT2019214   - AKSHAT AGRAWAL</a:t>
            </a:r>
            <a:endParaRPr b="1"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</a:rPr>
              <a:t>IIT2019220  - DIVYATEZ SINGH</a:t>
            </a:r>
            <a:endParaRPr b="1" sz="2200">
              <a:solidFill>
                <a:srgbClr val="434343"/>
              </a:solidFill>
            </a:endParaRPr>
          </a:p>
        </p:txBody>
      </p:sp>
      <p:pic>
        <p:nvPicPr>
          <p:cNvPr id="93" name="Google Shape;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463" y="93225"/>
            <a:ext cx="1369075" cy="13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99175" y="13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141675" y="769900"/>
            <a:ext cx="8831400" cy="3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Use case diagrams model how users, displayed as stick figures called “actors,” interact with the system. This type of UML diagram is a high-level overview of the relationships between actors and systems, so it can be a great tool for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explaining system to a non-technical audience.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3579083" y="2074776"/>
            <a:ext cx="2014200" cy="79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Characteristics</a:t>
            </a:r>
            <a:endParaRPr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141675" y="3023083"/>
            <a:ext cx="2950800" cy="1091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Organizes functional requirements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2"/>
          <p:cNvSpPr/>
          <p:nvPr/>
        </p:nvSpPr>
        <p:spPr>
          <a:xfrm>
            <a:off x="6065379" y="3023083"/>
            <a:ext cx="2950800" cy="1091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Describes one main flow of events (main scenarios) and possibly other exceptional flows (alternatives)</a:t>
            </a:r>
            <a:endParaRPr sz="12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3364152" y="3626070"/>
            <a:ext cx="2479500" cy="1091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Models the goals of system / actor (user) interactions</a:t>
            </a:r>
            <a:endParaRPr sz="12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8" name="Google Shape;198;p32"/>
          <p:cNvCxnSpPr>
            <a:stCxn id="194" idx="1"/>
            <a:endCxn id="195" idx="0"/>
          </p:cNvCxnSpPr>
          <p:nvPr/>
        </p:nvCxnSpPr>
        <p:spPr>
          <a:xfrm flipH="1">
            <a:off x="1617083" y="2474676"/>
            <a:ext cx="1962000" cy="5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2"/>
          <p:cNvCxnSpPr>
            <a:stCxn id="194" idx="2"/>
            <a:endCxn id="197" idx="0"/>
          </p:cNvCxnSpPr>
          <p:nvPr/>
        </p:nvCxnSpPr>
        <p:spPr>
          <a:xfrm>
            <a:off x="4586183" y="2874576"/>
            <a:ext cx="17700" cy="75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2"/>
          <p:cNvCxnSpPr>
            <a:stCxn id="194" idx="3"/>
            <a:endCxn id="196" idx="0"/>
          </p:cNvCxnSpPr>
          <p:nvPr/>
        </p:nvCxnSpPr>
        <p:spPr>
          <a:xfrm>
            <a:off x="5593283" y="2474676"/>
            <a:ext cx="1947600" cy="5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1" name="Google Shape;201;p32"/>
          <p:cNvGrpSpPr/>
          <p:nvPr/>
        </p:nvGrpSpPr>
        <p:grpSpPr>
          <a:xfrm>
            <a:off x="8408481" y="4531402"/>
            <a:ext cx="354053" cy="525463"/>
            <a:chOff x="6157031" y="136750"/>
            <a:chExt cx="1822200" cy="1725092"/>
          </a:xfrm>
        </p:grpSpPr>
        <p:sp>
          <p:nvSpPr>
            <p:cNvPr id="202" name="Google Shape;202;p32"/>
            <p:cNvSpPr/>
            <p:nvPr/>
          </p:nvSpPr>
          <p:spPr>
            <a:xfrm>
              <a:off x="6680176" y="136750"/>
              <a:ext cx="776400" cy="570300"/>
            </a:xfrm>
            <a:prstGeom prst="ellipse">
              <a:avLst/>
            </a:prstGeom>
            <a:solidFill>
              <a:schemeClr val="accent3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" name="Google Shape;203;p32"/>
            <p:cNvCxnSpPr>
              <a:stCxn id="202" idx="4"/>
            </p:cNvCxnSpPr>
            <p:nvPr/>
          </p:nvCxnSpPr>
          <p:spPr>
            <a:xfrm flipH="1">
              <a:off x="7062076" y="707050"/>
              <a:ext cx="6300" cy="7191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32"/>
            <p:cNvCxnSpPr/>
            <p:nvPr/>
          </p:nvCxnSpPr>
          <p:spPr>
            <a:xfrm>
              <a:off x="7062623" y="1425942"/>
              <a:ext cx="582000" cy="4359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32"/>
            <p:cNvCxnSpPr/>
            <p:nvPr/>
          </p:nvCxnSpPr>
          <p:spPr>
            <a:xfrm flipH="1">
              <a:off x="6480900" y="1436775"/>
              <a:ext cx="580200" cy="3915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32"/>
            <p:cNvCxnSpPr/>
            <p:nvPr/>
          </p:nvCxnSpPr>
          <p:spPr>
            <a:xfrm>
              <a:off x="6157031" y="1003880"/>
              <a:ext cx="18222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791450" y="4663225"/>
            <a:ext cx="354000" cy="393600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75" y="-220525"/>
            <a:ext cx="7890400" cy="5586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443200" y="3666250"/>
            <a:ext cx="127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Primary Actor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7283450" y="3523225"/>
            <a:ext cx="148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Secondary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Actor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224075" y="138550"/>
            <a:ext cx="86082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Responsibility Collaborator CRC DIAGRAM 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267875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Class Responsibility Collaborator (CRC) model is a collection of standard index cards that have been divided into three sections, A class represents a collection of similar objects, a responsibility is something that a class knows or does, and a collaborator is another class that a class interacts with to fulfill its responsibilities.</a:t>
            </a:r>
            <a:endParaRPr sz="5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2" name="Google Shape;222;p34"/>
          <p:cNvGrpSpPr/>
          <p:nvPr/>
        </p:nvGrpSpPr>
        <p:grpSpPr>
          <a:xfrm>
            <a:off x="8421602" y="4531402"/>
            <a:ext cx="354053" cy="525463"/>
            <a:chOff x="6157031" y="136750"/>
            <a:chExt cx="1822200" cy="1725092"/>
          </a:xfrm>
        </p:grpSpPr>
        <p:sp>
          <p:nvSpPr>
            <p:cNvPr id="223" name="Google Shape;223;p34"/>
            <p:cNvSpPr/>
            <p:nvPr/>
          </p:nvSpPr>
          <p:spPr>
            <a:xfrm>
              <a:off x="6680176" y="136750"/>
              <a:ext cx="776400" cy="570300"/>
            </a:xfrm>
            <a:prstGeom prst="ellipse">
              <a:avLst/>
            </a:prstGeom>
            <a:solidFill>
              <a:schemeClr val="accent3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" name="Google Shape;224;p34"/>
            <p:cNvCxnSpPr>
              <a:stCxn id="223" idx="4"/>
            </p:cNvCxnSpPr>
            <p:nvPr/>
          </p:nvCxnSpPr>
          <p:spPr>
            <a:xfrm flipH="1">
              <a:off x="7062076" y="707050"/>
              <a:ext cx="6300" cy="7191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34"/>
            <p:cNvCxnSpPr/>
            <p:nvPr/>
          </p:nvCxnSpPr>
          <p:spPr>
            <a:xfrm>
              <a:off x="7062623" y="1425942"/>
              <a:ext cx="582000" cy="4359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34"/>
            <p:cNvCxnSpPr/>
            <p:nvPr/>
          </p:nvCxnSpPr>
          <p:spPr>
            <a:xfrm flipH="1">
              <a:off x="6480900" y="1436775"/>
              <a:ext cx="580200" cy="3915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34"/>
            <p:cNvCxnSpPr/>
            <p:nvPr/>
          </p:nvCxnSpPr>
          <p:spPr>
            <a:xfrm>
              <a:off x="6157031" y="1003880"/>
              <a:ext cx="18222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775648" y="4663225"/>
            <a:ext cx="354000" cy="393600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900" y="2571751"/>
            <a:ext cx="3562975" cy="20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/>
        </p:nvSpPr>
        <p:spPr>
          <a:xfrm>
            <a:off x="2954800" y="2627000"/>
            <a:ext cx="3443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Class Name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/>
          <p:nvPr/>
        </p:nvSpPr>
        <p:spPr>
          <a:xfrm>
            <a:off x="4618025" y="86925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35"/>
          <p:cNvCxnSpPr/>
          <p:nvPr/>
        </p:nvCxnSpPr>
        <p:spPr>
          <a:xfrm>
            <a:off x="4633175" y="765475"/>
            <a:ext cx="4069200" cy="13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5"/>
          <p:cNvCxnSpPr/>
          <p:nvPr/>
        </p:nvCxnSpPr>
        <p:spPr>
          <a:xfrm rot="10800000">
            <a:off x="6637675" y="820875"/>
            <a:ext cx="0" cy="16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5"/>
          <p:cNvSpPr txBox="1"/>
          <p:nvPr/>
        </p:nvSpPr>
        <p:spPr>
          <a:xfrm>
            <a:off x="5804975" y="221225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ScoreBoard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6829650" y="820875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4757300" y="820875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7031150" y="1146675"/>
            <a:ext cx="12087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164000" y="2656875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35"/>
          <p:cNvCxnSpPr/>
          <p:nvPr/>
        </p:nvCxnSpPr>
        <p:spPr>
          <a:xfrm>
            <a:off x="190850" y="3390825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5"/>
          <p:cNvCxnSpPr/>
          <p:nvPr/>
        </p:nvCxnSpPr>
        <p:spPr>
          <a:xfrm rot="10800000">
            <a:off x="2362225" y="3390825"/>
            <a:ext cx="0" cy="16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5"/>
          <p:cNvSpPr txBox="1"/>
          <p:nvPr/>
        </p:nvSpPr>
        <p:spPr>
          <a:xfrm>
            <a:off x="1968750" y="2782263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Box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2554200" y="3390825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310200" y="3390825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2613450" y="3891300"/>
            <a:ext cx="12087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4718775" y="1264050"/>
            <a:ext cx="1847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 high scores of player for every level of difficulty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Highscore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760050" y="3842175"/>
            <a:ext cx="12087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/>
          <p:nvPr/>
        </p:nvSpPr>
        <p:spPr>
          <a:xfrm>
            <a:off x="4670700" y="2652700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5"/>
          <p:cNvCxnSpPr/>
          <p:nvPr/>
        </p:nvCxnSpPr>
        <p:spPr>
          <a:xfrm>
            <a:off x="4626425" y="3386650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5"/>
          <p:cNvCxnSpPr/>
          <p:nvPr/>
        </p:nvCxnSpPr>
        <p:spPr>
          <a:xfrm rot="10800000">
            <a:off x="6797800" y="3386650"/>
            <a:ext cx="0" cy="16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5"/>
          <p:cNvSpPr txBox="1"/>
          <p:nvPr/>
        </p:nvSpPr>
        <p:spPr>
          <a:xfrm>
            <a:off x="6412450" y="2778525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Rules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6989775" y="338665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4745775" y="3386650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5015900" y="3829825"/>
            <a:ext cx="14637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180100" y="86925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5"/>
          <p:cNvCxnSpPr/>
          <p:nvPr/>
        </p:nvCxnSpPr>
        <p:spPr>
          <a:xfrm>
            <a:off x="165175" y="886350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5"/>
          <p:cNvCxnSpPr/>
          <p:nvPr/>
        </p:nvCxnSpPr>
        <p:spPr>
          <a:xfrm rot="10800000">
            <a:off x="2443900" y="886400"/>
            <a:ext cx="3000" cy="1640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5"/>
          <p:cNvSpPr txBox="1"/>
          <p:nvPr/>
        </p:nvSpPr>
        <p:spPr>
          <a:xfrm>
            <a:off x="1503850" y="28670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GameCPU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2528525" y="88635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284525" y="886350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554650" y="1329525"/>
            <a:ext cx="14637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/>
        </p:nvSpPr>
        <p:spPr>
          <a:xfrm>
            <a:off x="4966838" y="3900525"/>
            <a:ext cx="14637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 rules of the game </a:t>
            </a:r>
            <a:endParaRPr/>
          </a:p>
        </p:txBody>
      </p:sp>
      <p:sp>
        <p:nvSpPr>
          <p:cNvPr id="266" name="Google Shape;266;p35"/>
          <p:cNvSpPr txBox="1"/>
          <p:nvPr/>
        </p:nvSpPr>
        <p:spPr>
          <a:xfrm>
            <a:off x="190850" y="1250175"/>
            <a:ext cx="22533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moves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 moves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Increase count on valid moves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win</a:t>
            </a:r>
            <a:endParaRPr/>
          </a:p>
        </p:txBody>
      </p:sp>
      <p:sp>
        <p:nvSpPr>
          <p:cNvPr id="267" name="Google Shape;267;p35"/>
          <p:cNvSpPr txBox="1"/>
          <p:nvPr/>
        </p:nvSpPr>
        <p:spPr>
          <a:xfrm>
            <a:off x="320850" y="3810000"/>
            <a:ext cx="18534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 Box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2549575" y="1319125"/>
            <a:ext cx="14637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/>
          <p:nvPr/>
        </p:nvSpPr>
        <p:spPr>
          <a:xfrm>
            <a:off x="4652875" y="65550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36"/>
          <p:cNvCxnSpPr/>
          <p:nvPr/>
        </p:nvCxnSpPr>
        <p:spPr>
          <a:xfrm>
            <a:off x="4652875" y="886350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6"/>
          <p:cNvCxnSpPr/>
          <p:nvPr/>
        </p:nvCxnSpPr>
        <p:spPr>
          <a:xfrm rot="10800000">
            <a:off x="6824250" y="886275"/>
            <a:ext cx="171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6"/>
          <p:cNvSpPr txBox="1"/>
          <p:nvPr/>
        </p:nvSpPr>
        <p:spPr>
          <a:xfrm>
            <a:off x="6412450" y="28670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Theme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7090525" y="88635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4846525" y="886350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7292025" y="1259225"/>
            <a:ext cx="12087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217300" y="2612500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36"/>
          <p:cNvCxnSpPr/>
          <p:nvPr/>
        </p:nvCxnSpPr>
        <p:spPr>
          <a:xfrm>
            <a:off x="253575" y="3171430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6"/>
          <p:cNvSpPr txBox="1"/>
          <p:nvPr/>
        </p:nvSpPr>
        <p:spPr>
          <a:xfrm>
            <a:off x="1608975" y="2646875"/>
            <a:ext cx="1853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PlayArea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2629275" y="3346030"/>
            <a:ext cx="1853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397225" y="3346030"/>
            <a:ext cx="1980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2884500" y="3680352"/>
            <a:ext cx="12087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GameCpu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AudioPlayer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5116650" y="1329525"/>
            <a:ext cx="14637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 txBox="1"/>
          <p:nvPr/>
        </p:nvSpPr>
        <p:spPr>
          <a:xfrm>
            <a:off x="847075" y="3825810"/>
            <a:ext cx="12087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4655950" y="2652700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36"/>
          <p:cNvCxnSpPr/>
          <p:nvPr/>
        </p:nvCxnSpPr>
        <p:spPr>
          <a:xfrm>
            <a:off x="4626425" y="3386650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6"/>
          <p:cNvCxnSpPr/>
          <p:nvPr/>
        </p:nvCxnSpPr>
        <p:spPr>
          <a:xfrm rot="10800000">
            <a:off x="6797800" y="3386650"/>
            <a:ext cx="0" cy="16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6"/>
          <p:cNvSpPr txBox="1"/>
          <p:nvPr/>
        </p:nvSpPr>
        <p:spPr>
          <a:xfrm>
            <a:off x="6412450" y="2778525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Rules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6989775" y="338665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4745775" y="3386650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4713650" y="3806500"/>
            <a:ext cx="19809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 rules of the game</a:t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217300" y="65550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36"/>
          <p:cNvCxnSpPr/>
          <p:nvPr/>
        </p:nvCxnSpPr>
        <p:spPr>
          <a:xfrm>
            <a:off x="244150" y="799500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6"/>
          <p:cNvCxnSpPr/>
          <p:nvPr/>
        </p:nvCxnSpPr>
        <p:spPr>
          <a:xfrm rot="10800000">
            <a:off x="2415525" y="799500"/>
            <a:ext cx="0" cy="16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6"/>
          <p:cNvSpPr txBox="1"/>
          <p:nvPr/>
        </p:nvSpPr>
        <p:spPr>
          <a:xfrm>
            <a:off x="1327925" y="199850"/>
            <a:ext cx="2202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SimpleAudioPlayer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2607500" y="79950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363500" y="799500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633625" y="1242675"/>
            <a:ext cx="14637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253575" y="1137200"/>
            <a:ext cx="20520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Plays audio music in the background</a:t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4745775" y="1306200"/>
            <a:ext cx="2052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the theme of the game (dark/light)</a:t>
            </a:r>
            <a:endParaRPr/>
          </a:p>
        </p:txBody>
      </p:sp>
      <p:sp>
        <p:nvSpPr>
          <p:cNvPr id="304" name="Google Shape;304;p36"/>
          <p:cNvSpPr txBox="1"/>
          <p:nvPr/>
        </p:nvSpPr>
        <p:spPr>
          <a:xfrm>
            <a:off x="397225" y="3792250"/>
            <a:ext cx="2116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GameCPU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DrawBoxes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EventHandler</a:t>
            </a:r>
            <a:endParaRPr/>
          </a:p>
        </p:txBody>
      </p:sp>
      <p:cxnSp>
        <p:nvCxnSpPr>
          <p:cNvPr id="305" name="Google Shape;305;p36"/>
          <p:cNvCxnSpPr/>
          <p:nvPr/>
        </p:nvCxnSpPr>
        <p:spPr>
          <a:xfrm rot="10800000">
            <a:off x="2442500" y="3171425"/>
            <a:ext cx="13500" cy="1826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6"/>
          <p:cNvSpPr txBox="1"/>
          <p:nvPr/>
        </p:nvSpPr>
        <p:spPr>
          <a:xfrm>
            <a:off x="6868925" y="3859750"/>
            <a:ext cx="17394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NineBoxPuzzle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SimpleAudioPlayer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/>
          <p:nvPr/>
        </p:nvSpPr>
        <p:spPr>
          <a:xfrm>
            <a:off x="4700325" y="152400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" name="Google Shape;312;p37"/>
          <p:cNvCxnSpPr/>
          <p:nvPr/>
        </p:nvCxnSpPr>
        <p:spPr>
          <a:xfrm>
            <a:off x="4727175" y="886350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7"/>
          <p:cNvCxnSpPr/>
          <p:nvPr/>
        </p:nvCxnSpPr>
        <p:spPr>
          <a:xfrm rot="10800000">
            <a:off x="6898550" y="886350"/>
            <a:ext cx="0" cy="16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7"/>
          <p:cNvSpPr txBox="1"/>
          <p:nvPr/>
        </p:nvSpPr>
        <p:spPr>
          <a:xfrm>
            <a:off x="5971850" y="28670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EventHandler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7090525" y="88635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4846525" y="886350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7292025" y="1212150"/>
            <a:ext cx="12087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7"/>
          <p:cNvSpPr/>
          <p:nvPr/>
        </p:nvSpPr>
        <p:spPr>
          <a:xfrm>
            <a:off x="2485446" y="2652700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37"/>
          <p:cNvCxnSpPr/>
          <p:nvPr/>
        </p:nvCxnSpPr>
        <p:spPr>
          <a:xfrm>
            <a:off x="2472348" y="3375050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rot="10800000">
            <a:off x="4763571" y="3375050"/>
            <a:ext cx="0" cy="16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7"/>
          <p:cNvSpPr txBox="1"/>
          <p:nvPr/>
        </p:nvSpPr>
        <p:spPr>
          <a:xfrm>
            <a:off x="3999196" y="2762738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MyBorder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4881696" y="337505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2664546" y="3375050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5022696" y="3987350"/>
            <a:ext cx="12087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5116650" y="1329525"/>
            <a:ext cx="14637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call on catching event</a:t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2711546" y="3826400"/>
            <a:ext cx="1658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for Setting Borders of Button</a:t>
            </a: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181300" y="152400"/>
            <a:ext cx="4101000" cy="2419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37"/>
          <p:cNvCxnSpPr/>
          <p:nvPr/>
        </p:nvCxnSpPr>
        <p:spPr>
          <a:xfrm>
            <a:off x="208150" y="886350"/>
            <a:ext cx="4095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7"/>
          <p:cNvCxnSpPr/>
          <p:nvPr/>
        </p:nvCxnSpPr>
        <p:spPr>
          <a:xfrm rot="10800000">
            <a:off x="2379525" y="886350"/>
            <a:ext cx="0" cy="16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7"/>
          <p:cNvSpPr txBox="1"/>
          <p:nvPr/>
        </p:nvSpPr>
        <p:spPr>
          <a:xfrm>
            <a:off x="1451725" y="286700"/>
            <a:ext cx="2202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BoxPuzzle</a:t>
            </a:r>
            <a:endParaRPr b="1" sz="1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2571500" y="886350"/>
            <a:ext cx="185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Collaborators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327500" y="886350"/>
            <a:ext cx="198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228300" y="1212150"/>
            <a:ext cx="17109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rules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ScoreBoard</a:t>
            </a:r>
            <a:endParaRPr/>
          </a:p>
        </p:txBody>
      </p:sp>
      <p:sp>
        <p:nvSpPr>
          <p:cNvPr id="334" name="Google Shape;334;p37"/>
          <p:cNvSpPr txBox="1"/>
          <p:nvPr/>
        </p:nvSpPr>
        <p:spPr>
          <a:xfrm>
            <a:off x="2537413" y="1193075"/>
            <a:ext cx="17109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PlayArea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ScoreBoard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AudioPlayer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/>
        </p:nvSpPr>
        <p:spPr>
          <a:xfrm>
            <a:off x="1082822" y="2324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2426425" y="2732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3321775" y="2113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 rotWithShape="1">
          <a:blip r:embed="rId3">
            <a:alphaModFix/>
          </a:blip>
          <a:srcRect b="14230" l="24232" r="24340" t="16955"/>
          <a:stretch/>
        </p:blipFill>
        <p:spPr>
          <a:xfrm>
            <a:off x="280750" y="0"/>
            <a:ext cx="3321773" cy="25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 rotWithShape="1">
          <a:blip r:embed="rId4">
            <a:alphaModFix/>
          </a:blip>
          <a:srcRect b="14134" l="24547" r="24557" t="17052"/>
          <a:stretch/>
        </p:blipFill>
        <p:spPr>
          <a:xfrm>
            <a:off x="2531874" y="2500200"/>
            <a:ext cx="3518712" cy="26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5">
            <a:alphaModFix/>
          </a:blip>
          <a:srcRect b="14064" l="24427" r="24671" t="17126"/>
          <a:stretch/>
        </p:blipFill>
        <p:spPr>
          <a:xfrm>
            <a:off x="5560733" y="0"/>
            <a:ext cx="3287818" cy="2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549300" y="48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PuzzleBox Class</a:t>
            </a:r>
            <a:endParaRPr/>
          </a:p>
        </p:txBody>
      </p:sp>
      <p:sp>
        <p:nvSpPr>
          <p:cNvPr id="350" name="Google Shape;35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39"/>
          <p:cNvSpPr txBox="1"/>
          <p:nvPr/>
        </p:nvSpPr>
        <p:spPr>
          <a:xfrm>
            <a:off x="311700" y="431125"/>
            <a:ext cx="8520600" cy="4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JMenuBar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	JMenuBar menubar = new JMenuBar();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JMenuOptions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   		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JMenu options = new JMenu("Theme");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		JMenuItem darkTheme = new JMenuItem("Dark Theme");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		darkTheme.addActionListener(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    		new ActionListener(){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        		@Override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        		public void actionPerformed(ActionEvent e)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        		{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            		//Change Theme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               		}});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GridBagLayout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setLayout(new GridBagLayout());//Setting layout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       GridBagConstraints gridBagLayout = new GridBagConstraints();// we have to do this to add it to container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       gridBagLayout.fill = GridBagConstraints.BOTH;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       gridBagLayout.anchor = GridBagConstraints.CENTER;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       gridBagLayout.ipady = 20;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       gridBagLayout.ipadx = 40;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       gridBagLayout.gridwidth = 1;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       gridBagLayout.gridheight = 1;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       gridBagLayout.insets = new Insets(10,10,10,10);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0" y="18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PuzzleBox Class</a:t>
            </a:r>
            <a:endParaRPr/>
          </a:p>
        </p:txBody>
      </p:sp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0"/>
          <p:cNvSpPr txBox="1"/>
          <p:nvPr/>
        </p:nvSpPr>
        <p:spPr>
          <a:xfrm>
            <a:off x="200100" y="971100"/>
            <a:ext cx="8520600" cy="417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roxima Nova"/>
                <a:ea typeface="Proxima Nova"/>
                <a:cs typeface="Proxima Nova"/>
                <a:sym typeface="Proxima Nova"/>
              </a:rPr>
              <a:t>JButtons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JButton ruleButton = new JButton("rule"); 	//</a:t>
            </a:r>
            <a:r>
              <a:rPr lang="en" sz="1300">
                <a:highlight>
                  <a:srgbClr val="FCE5CD"/>
                </a:highlight>
                <a:latin typeface="Proxima Nova"/>
                <a:ea typeface="Proxima Nova"/>
                <a:cs typeface="Proxima Nova"/>
                <a:sym typeface="Proxima Nova"/>
              </a:rPr>
              <a:t>Rules or PlayGame or Scores or Exit</a:t>
            </a:r>
            <a:endParaRPr sz="1300">
              <a:highlight>
                <a:srgbClr val="FCE5CD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	ruleButton.setOpaque(false);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ruleButton.setContentAreaFilled(false);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ruleButton.setBorderPainted(false);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	JLabel I7 = new JLabel("");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	l7.setIcon(imageIconPath("Rules"+theme));  	</a:t>
            </a:r>
            <a:r>
              <a:rPr lang="en" sz="1300">
                <a:highlight>
                  <a:srgbClr val="FCE5CD"/>
                </a:highlight>
                <a:latin typeface="Proxima Nova"/>
                <a:ea typeface="Proxima Nova"/>
                <a:cs typeface="Proxima Nova"/>
                <a:sym typeface="Proxima Nova"/>
              </a:rPr>
              <a:t>//Setting Theme</a:t>
            </a:r>
            <a:endParaRPr sz="1300">
              <a:highlight>
                <a:srgbClr val="FCE5CD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	l7.setPreferredSize(new Dimension(100, 100));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	ruleButton.add(l7);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	ruleButton.addActionListener(new ActionListener()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{	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CE5CD"/>
                </a:highlight>
                <a:latin typeface="Proxima Nova"/>
                <a:ea typeface="Proxima Nova"/>
                <a:cs typeface="Proxima Nova"/>
                <a:sym typeface="Proxima Nova"/>
              </a:rPr>
              <a:t>//Change Panel to </a:t>
            </a:r>
            <a:r>
              <a:rPr lang="en" sz="1300">
                <a:highlight>
                  <a:srgbClr val="FCE5CD"/>
                </a:highlight>
                <a:latin typeface="Proxima Nova"/>
                <a:ea typeface="Proxima Nova"/>
                <a:cs typeface="Proxima Nova"/>
                <a:sym typeface="Proxima Nova"/>
              </a:rPr>
              <a:t>Rules or PlayGame or Scores or Exit</a:t>
            </a:r>
            <a:endParaRPr sz="1300">
              <a:highlight>
                <a:srgbClr val="FCE5CD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    }});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  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   ruleButton.setFont(new Font("Dialog", Font.PLAIN, 40));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gridBagLayout.gridx = 0;    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gridBagLayout.gridy = 2;	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add(ruleButton, gridBagLayout);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/>
        </p:nvSpPr>
        <p:spPr>
          <a:xfrm>
            <a:off x="1082822" y="2324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2426425" y="2732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3321775" y="2113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6" name="Google Shape;366;p41"/>
          <p:cNvPicPr preferRelativeResize="0"/>
          <p:nvPr/>
        </p:nvPicPr>
        <p:blipFill rotWithShape="1">
          <a:blip r:embed="rId3">
            <a:alphaModFix/>
          </a:blip>
          <a:srcRect b="14757" l="24445" r="24941" t="16857"/>
          <a:stretch/>
        </p:blipFill>
        <p:spPr>
          <a:xfrm>
            <a:off x="40350" y="49425"/>
            <a:ext cx="4169602" cy="316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 rotWithShape="1">
          <a:blip r:embed="rId4">
            <a:alphaModFix/>
          </a:blip>
          <a:srcRect b="14422" l="24780" r="24230" t="17545"/>
          <a:stretch/>
        </p:blipFill>
        <p:spPr>
          <a:xfrm>
            <a:off x="4852171" y="1889425"/>
            <a:ext cx="4222027" cy="316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41"/>
          <p:cNvCxnSpPr/>
          <p:nvPr/>
        </p:nvCxnSpPr>
        <p:spPr>
          <a:xfrm>
            <a:off x="3890200" y="962525"/>
            <a:ext cx="17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1"/>
          <p:cNvSpPr txBox="1"/>
          <p:nvPr/>
        </p:nvSpPr>
        <p:spPr>
          <a:xfrm>
            <a:off x="5624800" y="731925"/>
            <a:ext cx="1313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Box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0" name="Google Shape;370;p41"/>
          <p:cNvCxnSpPr/>
          <p:nvPr/>
        </p:nvCxnSpPr>
        <p:spPr>
          <a:xfrm>
            <a:off x="270700" y="731925"/>
            <a:ext cx="621600" cy="29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1"/>
          <p:cNvSpPr txBox="1"/>
          <p:nvPr/>
        </p:nvSpPr>
        <p:spPr>
          <a:xfrm>
            <a:off x="782500" y="3639525"/>
            <a:ext cx="1895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Level Of Hardness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2" name="Google Shape;372;p41"/>
          <p:cNvCxnSpPr/>
          <p:nvPr/>
        </p:nvCxnSpPr>
        <p:spPr>
          <a:xfrm flipH="1">
            <a:off x="3779925" y="2125575"/>
            <a:ext cx="1524000" cy="22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41"/>
          <p:cNvSpPr txBox="1"/>
          <p:nvPr/>
        </p:nvSpPr>
        <p:spPr>
          <a:xfrm>
            <a:off x="2314850" y="4331400"/>
            <a:ext cx="1895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Size/ Number of Boxes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311700" y="18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SQUARE </a:t>
            </a:r>
            <a:r>
              <a:rPr lang="en"/>
              <a:t>🤔🤔 never heard of it!!</a:t>
            </a:r>
            <a:endParaRPr/>
          </a:p>
        </p:txBody>
      </p:sp>
      <p:sp>
        <p:nvSpPr>
          <p:cNvPr id="100" name="Google Shape;100;p24"/>
          <p:cNvSpPr txBox="1"/>
          <p:nvPr>
            <p:ph type="title"/>
          </p:nvPr>
        </p:nvSpPr>
        <p:spPr>
          <a:xfrm>
            <a:off x="2887075" y="7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Worries..</a:t>
            </a:r>
            <a:endParaRPr/>
          </a:p>
        </p:txBody>
      </p:sp>
      <p:pic>
        <p:nvPicPr>
          <p:cNvPr id="101" name="Google Shape;101;p24" title="9 BOX PUZZLE OOM PROJ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800" y="14324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PlayArea Class</a:t>
            </a:r>
            <a:endParaRPr/>
          </a:p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2"/>
          <p:cNvSpPr txBox="1"/>
          <p:nvPr/>
        </p:nvSpPr>
        <p:spPr>
          <a:xfrm>
            <a:off x="293400" y="681925"/>
            <a:ext cx="88506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Initialise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	private void initializeComponents(int n)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		setLayout(new GridLayout(n, n));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		Box[][] boxes = mygamecpu.getBoxes();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		for (int i = 0; i &lt; n; i++)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    		for (int j = 0; j &lt; n; j++){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        			add(boxes[i][j]);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        			boxes[i][j].addActionListener(new EventHandler(mygamecpu, i, j));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    		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		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		setVisible(true);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	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roxima Nova"/>
                <a:ea typeface="Proxima Nova"/>
                <a:cs typeface="Proxima Nova"/>
                <a:sym typeface="Proxima Nova"/>
              </a:rPr>
              <a:t>Moves Setter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	protected void setCount(int movesCount)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		score.setText("Moves Count : " + movesCount);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	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/>
        </p:nvSpPr>
        <p:spPr>
          <a:xfrm>
            <a:off x="1082822" y="2324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2426425" y="2732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3321775" y="2113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8" name="Google Shape;388;p43"/>
          <p:cNvPicPr preferRelativeResize="0"/>
          <p:nvPr/>
        </p:nvPicPr>
        <p:blipFill rotWithShape="1">
          <a:blip r:embed="rId3">
            <a:alphaModFix/>
          </a:blip>
          <a:srcRect b="14720" l="24454" r="24779" t="17441"/>
          <a:stretch/>
        </p:blipFill>
        <p:spPr>
          <a:xfrm>
            <a:off x="240725" y="1649850"/>
            <a:ext cx="4106736" cy="30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 rotWithShape="1">
          <a:blip r:embed="rId4">
            <a:alphaModFix/>
          </a:blip>
          <a:srcRect b="14422" l="24321" r="24582" t="16961"/>
          <a:stretch/>
        </p:blipFill>
        <p:spPr>
          <a:xfrm>
            <a:off x="4526234" y="341500"/>
            <a:ext cx="4086365" cy="308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/>
        </p:nvSpPr>
        <p:spPr>
          <a:xfrm>
            <a:off x="1082822" y="2324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" name="Google Shape;395;p44"/>
          <p:cNvSpPr txBox="1"/>
          <p:nvPr/>
        </p:nvSpPr>
        <p:spPr>
          <a:xfrm>
            <a:off x="2426425" y="2732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6" name="Google Shape;396;p44"/>
          <p:cNvSpPr txBox="1"/>
          <p:nvPr/>
        </p:nvSpPr>
        <p:spPr>
          <a:xfrm>
            <a:off x="3321775" y="2113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7" name="Google Shape;397;p44"/>
          <p:cNvPicPr preferRelativeResize="0"/>
          <p:nvPr/>
        </p:nvPicPr>
        <p:blipFill rotWithShape="1">
          <a:blip r:embed="rId3">
            <a:alphaModFix/>
          </a:blip>
          <a:srcRect b="14024" l="24206" r="24345" t="17129"/>
          <a:stretch/>
        </p:blipFill>
        <p:spPr>
          <a:xfrm>
            <a:off x="50125" y="180500"/>
            <a:ext cx="4395302" cy="33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 rotWithShape="1">
          <a:blip r:embed="rId4">
            <a:alphaModFix/>
          </a:blip>
          <a:srcRect b="14223" l="24339" r="24344" t="17160"/>
          <a:stretch/>
        </p:blipFill>
        <p:spPr>
          <a:xfrm>
            <a:off x="4628475" y="1578725"/>
            <a:ext cx="4395302" cy="330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 txBox="1"/>
          <p:nvPr/>
        </p:nvSpPr>
        <p:spPr>
          <a:xfrm>
            <a:off x="1082822" y="2324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2426425" y="2732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3321775" y="2113100"/>
            <a:ext cx="66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6" name="Google Shape;406;p45"/>
          <p:cNvPicPr preferRelativeResize="0"/>
          <p:nvPr/>
        </p:nvPicPr>
        <p:blipFill rotWithShape="1">
          <a:blip r:embed="rId3">
            <a:alphaModFix/>
          </a:blip>
          <a:srcRect b="14037" l="24230" r="24563" t="17154"/>
          <a:stretch/>
        </p:blipFill>
        <p:spPr>
          <a:xfrm>
            <a:off x="1812463" y="415500"/>
            <a:ext cx="5519074" cy="41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46"/>
          <p:cNvPicPr preferRelativeResize="0"/>
          <p:nvPr/>
        </p:nvPicPr>
        <p:blipFill rotWithShape="1">
          <a:blip r:embed="rId3">
            <a:alphaModFix/>
          </a:blip>
          <a:srcRect b="13856" l="24325" r="24160" t="17134"/>
          <a:stretch/>
        </p:blipFill>
        <p:spPr>
          <a:xfrm>
            <a:off x="1264225" y="116187"/>
            <a:ext cx="6517123" cy="491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title"/>
          </p:nvPr>
        </p:nvSpPr>
        <p:spPr>
          <a:xfrm>
            <a:off x="2497250" y="149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Thanks.. </a:t>
            </a:r>
            <a:endParaRPr sz="10000"/>
          </a:p>
        </p:txBody>
      </p:sp>
      <p:grpSp>
        <p:nvGrpSpPr>
          <p:cNvPr id="419" name="Google Shape;419;p47"/>
          <p:cNvGrpSpPr/>
          <p:nvPr/>
        </p:nvGrpSpPr>
        <p:grpSpPr>
          <a:xfrm>
            <a:off x="1458399" y="1584213"/>
            <a:ext cx="918207" cy="1158917"/>
            <a:chOff x="6157031" y="136750"/>
            <a:chExt cx="1822200" cy="1725092"/>
          </a:xfrm>
        </p:grpSpPr>
        <p:sp>
          <p:nvSpPr>
            <p:cNvPr id="420" name="Google Shape;420;p47"/>
            <p:cNvSpPr/>
            <p:nvPr/>
          </p:nvSpPr>
          <p:spPr>
            <a:xfrm>
              <a:off x="6680176" y="136750"/>
              <a:ext cx="776400" cy="570300"/>
            </a:xfrm>
            <a:prstGeom prst="ellipse">
              <a:avLst/>
            </a:prstGeom>
            <a:solidFill>
              <a:schemeClr val="accent3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" name="Google Shape;421;p47"/>
            <p:cNvCxnSpPr>
              <a:stCxn id="420" idx="4"/>
            </p:cNvCxnSpPr>
            <p:nvPr/>
          </p:nvCxnSpPr>
          <p:spPr>
            <a:xfrm flipH="1">
              <a:off x="7062376" y="707050"/>
              <a:ext cx="6000" cy="7185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47"/>
            <p:cNvCxnSpPr/>
            <p:nvPr/>
          </p:nvCxnSpPr>
          <p:spPr>
            <a:xfrm>
              <a:off x="7062623" y="1425942"/>
              <a:ext cx="582000" cy="4359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47"/>
            <p:cNvCxnSpPr/>
            <p:nvPr/>
          </p:nvCxnSpPr>
          <p:spPr>
            <a:xfrm flipH="1">
              <a:off x="6480900" y="1436775"/>
              <a:ext cx="580200" cy="3915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47"/>
            <p:cNvCxnSpPr/>
            <p:nvPr/>
          </p:nvCxnSpPr>
          <p:spPr>
            <a:xfrm>
              <a:off x="6157031" y="1003880"/>
              <a:ext cx="18222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5" name="Google Shape;4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0" y="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UML diagram?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is used?</a:t>
            </a:r>
            <a:endParaRPr/>
          </a:p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74250" y="1028400"/>
            <a:ext cx="8995500" cy="31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It is based on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diagrammatic representations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of software components.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BUT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there are lot of different diagrams (models) to get used to.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reason for this is that it is possible to look at a system from many different viewpoints. A software development will have many stakeholders playing a part. For Example: Analysts,Designers,Coders,Testers,QA,The Customer, Technical Authors, etc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 .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All of these people are interested in different aspects of the system, and each of them require a different level of detail.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👩‍💻👩‍💻 A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Coder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needs 	-&gt; design of the system and be able to convert the design to a low level code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🤓🤓 A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Technical writer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 -&gt; behavior of the system as a whole, and needs to understand how the product functions. 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3790922" y="1433475"/>
            <a:ext cx="1368900" cy="476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PURPOSE</a:t>
            </a:r>
            <a:endParaRPr sz="16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0" name="Google Shape;110;p25"/>
          <p:cNvSpPr/>
          <p:nvPr/>
        </p:nvSpPr>
        <p:spPr>
          <a:xfrm>
            <a:off x="356363" y="1909575"/>
            <a:ext cx="2899200" cy="1016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" sz="10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sz="10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eady-to-use and expressive visual modeling language so they can develop and exchange meaningful models.</a:t>
            </a:r>
            <a:endParaRPr sz="10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5"/>
          <p:cNvSpPr/>
          <p:nvPr/>
        </p:nvSpPr>
        <p:spPr>
          <a:xfrm>
            <a:off x="3493476" y="2169016"/>
            <a:ext cx="1963800" cy="1016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Support higher-level development concepts</a:t>
            </a:r>
            <a:endParaRPr sz="10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0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5695169" y="1969550"/>
            <a:ext cx="2959200" cy="1016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" sz="10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extensibility and specialization mechanisms to extend the core concepts.</a:t>
            </a:r>
            <a:endParaRPr sz="10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" name="Google Shape;113;p25"/>
          <p:cNvCxnSpPr>
            <a:stCxn id="109" idx="1"/>
            <a:endCxn id="110" idx="0"/>
          </p:cNvCxnSpPr>
          <p:nvPr/>
        </p:nvCxnSpPr>
        <p:spPr>
          <a:xfrm flipH="1">
            <a:off x="1805822" y="1671525"/>
            <a:ext cx="1985100" cy="238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5"/>
          <p:cNvCxnSpPr>
            <a:stCxn id="109" idx="2"/>
            <a:endCxn id="111" idx="0"/>
          </p:cNvCxnSpPr>
          <p:nvPr/>
        </p:nvCxnSpPr>
        <p:spPr>
          <a:xfrm>
            <a:off x="4475372" y="1909575"/>
            <a:ext cx="0" cy="259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5"/>
          <p:cNvCxnSpPr>
            <a:stCxn id="109" idx="3"/>
            <a:endCxn id="112" idx="0"/>
          </p:cNvCxnSpPr>
          <p:nvPr/>
        </p:nvCxnSpPr>
        <p:spPr>
          <a:xfrm>
            <a:off x="5159822" y="1671525"/>
            <a:ext cx="2014800" cy="29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25"/>
          <p:cNvGrpSpPr/>
          <p:nvPr/>
        </p:nvGrpSpPr>
        <p:grpSpPr>
          <a:xfrm>
            <a:off x="8421602" y="4531402"/>
            <a:ext cx="354053" cy="525463"/>
            <a:chOff x="6157031" y="136750"/>
            <a:chExt cx="1822200" cy="1725092"/>
          </a:xfrm>
        </p:grpSpPr>
        <p:sp>
          <p:nvSpPr>
            <p:cNvPr id="117" name="Google Shape;117;p25"/>
            <p:cNvSpPr/>
            <p:nvPr/>
          </p:nvSpPr>
          <p:spPr>
            <a:xfrm>
              <a:off x="6680176" y="136750"/>
              <a:ext cx="776400" cy="570300"/>
            </a:xfrm>
            <a:prstGeom prst="ellipse">
              <a:avLst/>
            </a:prstGeom>
            <a:solidFill>
              <a:schemeClr val="accent3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" name="Google Shape;118;p25"/>
            <p:cNvCxnSpPr>
              <a:stCxn id="117" idx="4"/>
            </p:cNvCxnSpPr>
            <p:nvPr/>
          </p:nvCxnSpPr>
          <p:spPr>
            <a:xfrm flipH="1">
              <a:off x="7062076" y="707050"/>
              <a:ext cx="6300" cy="7191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5"/>
            <p:cNvCxnSpPr/>
            <p:nvPr/>
          </p:nvCxnSpPr>
          <p:spPr>
            <a:xfrm>
              <a:off x="7062623" y="1425942"/>
              <a:ext cx="582000" cy="4359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25"/>
            <p:cNvCxnSpPr/>
            <p:nvPr/>
          </p:nvCxnSpPr>
          <p:spPr>
            <a:xfrm flipH="1">
              <a:off x="6480900" y="1436775"/>
              <a:ext cx="580200" cy="3915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25"/>
            <p:cNvCxnSpPr/>
            <p:nvPr/>
          </p:nvCxnSpPr>
          <p:spPr>
            <a:xfrm>
              <a:off x="6157031" y="1003880"/>
              <a:ext cx="18222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775654" y="4663225"/>
            <a:ext cx="245400" cy="393600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93050" y="135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Structure diagrams show the static structure of the system and its parts on different abstraction and implementation levels and how they are related to each other.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Behavior diagrams show the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dynamic behavior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of the objects in a system, which can be described as a series of changes to the system over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time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75" y="1298945"/>
            <a:ext cx="749491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/>
          <p:nvPr/>
        </p:nvSpPr>
        <p:spPr>
          <a:xfrm>
            <a:off x="6475156" y="2849764"/>
            <a:ext cx="1017300" cy="456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1324664" y="2849764"/>
            <a:ext cx="1017300" cy="456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26"/>
          <p:cNvCxnSpPr/>
          <p:nvPr/>
        </p:nvCxnSpPr>
        <p:spPr>
          <a:xfrm>
            <a:off x="336275" y="1898715"/>
            <a:ext cx="1147800" cy="87570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6"/>
          <p:cNvCxnSpPr/>
          <p:nvPr/>
        </p:nvCxnSpPr>
        <p:spPr>
          <a:xfrm flipH="1">
            <a:off x="7341025" y="1748028"/>
            <a:ext cx="618000" cy="104670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3" name="Google Shape;133;p26"/>
          <p:cNvGrpSpPr/>
          <p:nvPr/>
        </p:nvGrpSpPr>
        <p:grpSpPr>
          <a:xfrm>
            <a:off x="8421602" y="4531402"/>
            <a:ext cx="354053" cy="525463"/>
            <a:chOff x="6157031" y="136750"/>
            <a:chExt cx="1822200" cy="1725092"/>
          </a:xfrm>
        </p:grpSpPr>
        <p:sp>
          <p:nvSpPr>
            <p:cNvPr id="134" name="Google Shape;134;p26"/>
            <p:cNvSpPr/>
            <p:nvPr/>
          </p:nvSpPr>
          <p:spPr>
            <a:xfrm>
              <a:off x="6680176" y="136750"/>
              <a:ext cx="776400" cy="570300"/>
            </a:xfrm>
            <a:prstGeom prst="ellipse">
              <a:avLst/>
            </a:prstGeom>
            <a:solidFill>
              <a:schemeClr val="accent3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5" name="Google Shape;135;p26"/>
            <p:cNvCxnSpPr>
              <a:stCxn id="134" idx="4"/>
            </p:cNvCxnSpPr>
            <p:nvPr/>
          </p:nvCxnSpPr>
          <p:spPr>
            <a:xfrm flipH="1">
              <a:off x="7062076" y="707050"/>
              <a:ext cx="6300" cy="7191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26"/>
            <p:cNvCxnSpPr/>
            <p:nvPr/>
          </p:nvCxnSpPr>
          <p:spPr>
            <a:xfrm>
              <a:off x="7062623" y="1425942"/>
              <a:ext cx="582000" cy="4359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26"/>
            <p:cNvCxnSpPr/>
            <p:nvPr/>
          </p:nvCxnSpPr>
          <p:spPr>
            <a:xfrm flipH="1">
              <a:off x="6480900" y="1436775"/>
              <a:ext cx="580200" cy="3915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26"/>
            <p:cNvCxnSpPr/>
            <p:nvPr/>
          </p:nvCxnSpPr>
          <p:spPr>
            <a:xfrm>
              <a:off x="6157031" y="1003880"/>
              <a:ext cx="18222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775654" y="4663225"/>
            <a:ext cx="245400" cy="393600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asked??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Abstract of the project :</a:t>
            </a:r>
            <a:endParaRPr b="1"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had to c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reate a 9-box puzzle game Software 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nine box puzzle game consists of nine boxes that are labeled form one to eight. P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layer needs to arrange the labeled boxes serially.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game counts the number of attempts by the player to win the game.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puzzle game also accepts the name of the player and keeps track of the Players performance.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167175" y="0"/>
            <a:ext cx="8520600" cy="4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b="1" lang="en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r>
              <a:rPr b="1" lang="en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 PROJECT :</a:t>
            </a:r>
            <a:endParaRPr b="1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ome Screen will redirect the Player to desired -&gt;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MainView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extends JPanel.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Game b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oard will have 8 buttons -&gt; 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Box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extends JButton.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Box will be clicked , so to listening that event -&gt;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EventHandler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extends action Listener (with Sound / Other Animation ).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needed a panel to hold boxes and display swaps -&gt;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PlayArea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extends JPanel.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needed a Brain for the Game, that will keep track of algorithm , it will initialise , it will validate moves(right or not)  -&gt;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GameCPU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also had to track Player name and score, we stored it in an Arraylist -&gt;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ScoreBoard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extends JPanel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each player data is unique -&gt;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PlayerData 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if someone does not know how to play game -&gt;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Rules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extends JPanel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70825"/>
            <a:ext cx="8520600" cy="43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if we want to extend this game to Picture puzzle :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Importance of :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GameCPU -&gt; Algorithm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Box -&gt; To accept picture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PlayerData -&gt; Database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375" y="857250"/>
            <a:ext cx="26765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066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class diagram is a central modeling technique that runs through nearly all object-oriented methods. This diagram describes the types of objects in the system and various kinds of static relationships which exist between them.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 are three principal kinds of relationships which are important: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3305917" y="2652325"/>
            <a:ext cx="2316600" cy="879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Relationships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385325" y="3568377"/>
            <a:ext cx="2575200" cy="9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9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Association</a:t>
            </a:r>
            <a:r>
              <a:rPr lang="en" sz="19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6105000" y="3576625"/>
            <a:ext cx="2316600" cy="949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9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Aggregation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3340886" y="3946225"/>
            <a:ext cx="2246700" cy="87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6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9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Inheritance</a:t>
            </a:r>
            <a:endParaRPr sz="23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0" name="Google Shape;170;p30"/>
          <p:cNvCxnSpPr>
            <a:stCxn id="166" idx="1"/>
            <a:endCxn id="167" idx="0"/>
          </p:cNvCxnSpPr>
          <p:nvPr/>
        </p:nvCxnSpPr>
        <p:spPr>
          <a:xfrm flipH="1">
            <a:off x="1673017" y="3091825"/>
            <a:ext cx="1632900" cy="47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30"/>
          <p:cNvCxnSpPr>
            <a:stCxn id="166" idx="2"/>
            <a:endCxn id="169" idx="0"/>
          </p:cNvCxnSpPr>
          <p:nvPr/>
        </p:nvCxnSpPr>
        <p:spPr>
          <a:xfrm>
            <a:off x="4464217" y="3531325"/>
            <a:ext cx="0" cy="414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30"/>
          <p:cNvCxnSpPr>
            <a:stCxn id="166" idx="3"/>
            <a:endCxn id="168" idx="0"/>
          </p:cNvCxnSpPr>
          <p:nvPr/>
        </p:nvCxnSpPr>
        <p:spPr>
          <a:xfrm>
            <a:off x="5622517" y="3091825"/>
            <a:ext cx="1640700" cy="48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3" name="Google Shape;173;p30"/>
          <p:cNvGrpSpPr/>
          <p:nvPr/>
        </p:nvGrpSpPr>
        <p:grpSpPr>
          <a:xfrm>
            <a:off x="8421602" y="4531402"/>
            <a:ext cx="354053" cy="525463"/>
            <a:chOff x="6157031" y="136750"/>
            <a:chExt cx="1822200" cy="1725092"/>
          </a:xfrm>
        </p:grpSpPr>
        <p:sp>
          <p:nvSpPr>
            <p:cNvPr id="174" name="Google Shape;174;p30"/>
            <p:cNvSpPr/>
            <p:nvPr/>
          </p:nvSpPr>
          <p:spPr>
            <a:xfrm>
              <a:off x="6680176" y="136750"/>
              <a:ext cx="776400" cy="570300"/>
            </a:xfrm>
            <a:prstGeom prst="ellipse">
              <a:avLst/>
            </a:prstGeom>
            <a:solidFill>
              <a:schemeClr val="accent3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" name="Google Shape;175;p30"/>
            <p:cNvCxnSpPr>
              <a:stCxn id="174" idx="4"/>
            </p:cNvCxnSpPr>
            <p:nvPr/>
          </p:nvCxnSpPr>
          <p:spPr>
            <a:xfrm flipH="1">
              <a:off x="7062076" y="707050"/>
              <a:ext cx="6300" cy="7191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30"/>
            <p:cNvCxnSpPr/>
            <p:nvPr/>
          </p:nvCxnSpPr>
          <p:spPr>
            <a:xfrm>
              <a:off x="7062623" y="1425942"/>
              <a:ext cx="582000" cy="4359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30"/>
            <p:cNvCxnSpPr/>
            <p:nvPr/>
          </p:nvCxnSpPr>
          <p:spPr>
            <a:xfrm flipH="1">
              <a:off x="6480900" y="1436775"/>
              <a:ext cx="580200" cy="39150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30"/>
            <p:cNvCxnSpPr/>
            <p:nvPr/>
          </p:nvCxnSpPr>
          <p:spPr>
            <a:xfrm>
              <a:off x="6157031" y="1003880"/>
              <a:ext cx="18222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8775654" y="4663225"/>
            <a:ext cx="245400" cy="393600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0" l="0" r="0" t="6994"/>
          <a:stretch/>
        </p:blipFill>
        <p:spPr>
          <a:xfrm>
            <a:off x="1771600" y="250650"/>
            <a:ext cx="6057472" cy="49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0" y="0"/>
            <a:ext cx="1929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3559350" y="10025"/>
            <a:ext cx="2356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PuzzleBox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